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5"/>
  </p:notesMasterIdLst>
  <p:sldIdLst>
    <p:sldId id="269" r:id="rId4"/>
    <p:sldId id="626" r:id="rId5"/>
    <p:sldId id="655" r:id="rId6"/>
    <p:sldId id="598" r:id="rId7"/>
    <p:sldId id="478" r:id="rId8"/>
    <p:sldId id="454" r:id="rId9"/>
    <p:sldId id="455" r:id="rId10"/>
    <p:sldId id="657" r:id="rId11"/>
    <p:sldId id="457" r:id="rId12"/>
    <p:sldId id="656" r:id="rId13"/>
    <p:sldId id="571" r:id="rId14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0"/>
    <a:srgbClr val="F26B6C"/>
    <a:srgbClr val="64D4EA"/>
    <a:srgbClr val="4CCCE6"/>
    <a:srgbClr val="6CD5EA"/>
    <a:srgbClr val="2BC3E1"/>
    <a:srgbClr val="57CFE7"/>
    <a:srgbClr val="AAC42C"/>
    <a:srgbClr val="A156F4"/>
    <a:srgbClr val="C0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86425" autoAdjust="0"/>
  </p:normalViewPr>
  <p:slideViewPr>
    <p:cSldViewPr>
      <p:cViewPr varScale="1">
        <p:scale>
          <a:sx n="63" d="100"/>
          <a:sy n="63" d="100"/>
        </p:scale>
        <p:origin x="1242" y="9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13.09.2019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052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567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5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8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17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70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44BE6-80C9-43B4-9E2B-75413D2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159754"/>
            <a:ext cx="17602200" cy="3654128"/>
          </a:xfrm>
          <a:prstGeom prst="rect">
            <a:avLst/>
          </a:prstGeom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rgbClr val="171C30">
              <a:alpha val="1411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6418302"/>
            <a:ext cx="1371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Northwind DB Hypothesis Testing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336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53924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0"/>
    </mc:Choice>
    <mc:Fallback xmlns="">
      <p:transition spd="slow" advTm="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final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recommendations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waterfront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n-US" sz="3600" dirty="0">
                  <a:latin typeface="+mj-lt"/>
                </a:rPr>
                <a:t> 75% up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+mj-lt"/>
                </a:rPr>
                <a:t>top 4 </a:t>
              </a:r>
              <a:r>
                <a:rPr lang="es-ES" sz="3600" dirty="0" err="1">
                  <a:solidFill>
                    <a:schemeClr val="accent1"/>
                  </a:solidFill>
                  <a:latin typeface="+mj-lt"/>
                </a:rPr>
                <a:t>zipcodes</a:t>
              </a:r>
              <a:r>
                <a:rPr lang="es-ES" sz="3600" dirty="0">
                  <a:latin typeface="+mj-lt"/>
                </a:rPr>
                <a:t>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s-ES" sz="3600" dirty="0">
                  <a:latin typeface="+mj-lt"/>
                </a:rPr>
                <a:t> 50% up</a:t>
              </a:r>
              <a:endParaRPr lang="uk-UA" sz="3600" dirty="0"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grade</a:t>
              </a:r>
              <a:r>
                <a:rPr lang="en-US" sz="3600" dirty="0">
                  <a:latin typeface="+mj-lt"/>
                </a:rPr>
                <a:t> instead of condition </a:t>
              </a:r>
              <a:r>
                <a:rPr lang="mr-IN" sz="3600" dirty="0">
                  <a:latin typeface="+mj-lt"/>
                </a:rPr>
                <a:t>–</a:t>
              </a:r>
              <a:r>
                <a:rPr lang="en-US" sz="3600" dirty="0">
                  <a:latin typeface="+mj-lt"/>
                </a:rPr>
                <a:t> up to a 180%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2966197" y="7505700"/>
            <a:ext cx="11664203" cy="1143000"/>
            <a:chOff x="3429000" y="3046511"/>
            <a:chExt cx="11664203" cy="1143000"/>
          </a:xfrm>
        </p:grpSpPr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living area </a:t>
              </a:r>
              <a:r>
                <a:rPr lang="en-US" sz="3600" dirty="0">
                  <a:latin typeface="+mj-lt"/>
                </a:rPr>
                <a:t>instead of total square footage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138"/>
    </mc:Choice>
    <mc:Fallback xmlns="">
      <p:transition advTm="7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"/>
    </mc:Choice>
    <mc:Fallback xmlns="">
      <p:transition spd="slow" advTm="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0"/>
    </mc:Choice>
    <mc:Fallback xmlns="">
      <p:transition spd="slow" advTm="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br>
              <a:rPr lang="en-US" dirty="0"/>
            </a:br>
            <a:r>
              <a:rPr lang="en-US" dirty="0"/>
              <a:t>project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638550" y="2019300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77 products </a:t>
              </a:r>
              <a:r>
                <a:rPr lang="en-US" sz="3600" dirty="0">
                  <a:latin typeface="+mj-lt"/>
                </a:rPr>
                <a:t>from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29 suppliers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3651997" y="3595426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 categories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3651997" y="5171552"/>
            <a:ext cx="11511803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830 orders </a:t>
              </a:r>
              <a:r>
                <a:rPr lang="en-US" sz="3600" dirty="0">
                  <a:latin typeface="+mj-lt"/>
                </a:rPr>
                <a:t>shipped by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3 shipping companies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3651997" y="6747678"/>
            <a:ext cx="11664203" cy="1143000"/>
            <a:chOff x="3429000" y="3046511"/>
            <a:chExt cx="11664203" cy="11430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 employees </a:t>
              </a:r>
              <a:r>
                <a:rPr lang="en-US" sz="3600" dirty="0">
                  <a:latin typeface="+mj-lt"/>
                </a:rPr>
                <a:t>covering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53 territories </a:t>
              </a:r>
              <a:r>
                <a:rPr lang="en-US" sz="3600" dirty="0">
                  <a:latin typeface="+mj-lt"/>
                </a:rPr>
                <a:t>in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4 regions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700A25-B2C0-427F-9DC9-E0E8A45E685C}"/>
              </a:ext>
            </a:extLst>
          </p:cNvPr>
          <p:cNvGrpSpPr/>
          <p:nvPr/>
        </p:nvGrpSpPr>
        <p:grpSpPr>
          <a:xfrm>
            <a:off x="3657600" y="8343900"/>
            <a:ext cx="11664203" cy="1143000"/>
            <a:chOff x="3429000" y="3046511"/>
            <a:chExt cx="11664203" cy="1143000"/>
          </a:xfrm>
        </p:grpSpPr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D9908DB6-81FE-42A9-841A-487C0B0E4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CBEB89-3EF8-4491-890A-9ACD908A43F7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91 customers </a:t>
              </a:r>
              <a:r>
                <a:rPr lang="en-US" sz="3600" dirty="0">
                  <a:latin typeface="+mj-lt"/>
                </a:rPr>
                <a:t>from all over the world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0"/>
    </mc:Choice>
    <mc:Fallback xmlns="">
      <p:transition spd="slow" advTm="1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4">
            <a:extLst>
              <a:ext uri="{FF2B5EF4-FFF2-40B4-BE49-F238E27FC236}">
                <a16:creationId xmlns:a16="http://schemas.microsoft.com/office/drawing/2014/main" id="{1BA90577-2CCF-4E4D-82E2-DD9F452B8E98}"/>
              </a:ext>
            </a:extLst>
          </p:cNvPr>
          <p:cNvGrpSpPr/>
          <p:nvPr/>
        </p:nvGrpSpPr>
        <p:grpSpPr>
          <a:xfrm>
            <a:off x="10450650" y="2785845"/>
            <a:ext cx="4680858" cy="4680858"/>
            <a:chOff x="-5703790" y="1088571"/>
            <a:chExt cx="4680858" cy="4680858"/>
          </a:xfrm>
        </p:grpSpPr>
        <p:sp>
          <p:nvSpPr>
            <p:cNvPr id="9" name="Freihandform 5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155825F0-24C4-48A8-9B7B-4AE28A7B8DFB}"/>
                </a:ext>
              </a:extLst>
            </p:cNvPr>
            <p:cNvSpPr/>
            <p:nvPr/>
          </p:nvSpPr>
          <p:spPr bwMode="auto">
            <a:xfrm>
              <a:off x="-5703790" y="1088571"/>
              <a:ext cx="4680858" cy="4680858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ihandform 6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EB9D2558-830C-43C7-8E83-393015EABD58}"/>
                </a:ext>
              </a:extLst>
            </p:cNvPr>
            <p:cNvSpPr/>
            <p:nvPr/>
          </p:nvSpPr>
          <p:spPr bwMode="auto">
            <a:xfrm>
              <a:off x="-5636894" y="1160213"/>
              <a:ext cx="4537572" cy="4537572"/>
            </a:xfrm>
            <a:custGeom>
              <a:avLst/>
              <a:gdLst>
                <a:gd name="connsiteX0" fmla="*/ 2268786 w 4537572"/>
                <a:gd name="connsiteY0" fmla="*/ 0 h 4537572"/>
                <a:gd name="connsiteX1" fmla="*/ 4537572 w 4537572"/>
                <a:gd name="connsiteY1" fmla="*/ 2268786 h 4537572"/>
                <a:gd name="connsiteX2" fmla="*/ 2268786 w 4537572"/>
                <a:gd name="connsiteY2" fmla="*/ 4537572 h 4537572"/>
                <a:gd name="connsiteX3" fmla="*/ 0 w 4537572"/>
                <a:gd name="connsiteY3" fmla="*/ 2268786 h 4537572"/>
                <a:gd name="connsiteX4" fmla="*/ 2268786 w 4537572"/>
                <a:gd name="connsiteY4" fmla="*/ 0 h 4537572"/>
                <a:gd name="connsiteX5" fmla="*/ 2268786 w 4537572"/>
                <a:gd name="connsiteY5" fmla="*/ 453757 h 4537572"/>
                <a:gd name="connsiteX6" fmla="*/ 453757 w 4537572"/>
                <a:gd name="connsiteY6" fmla="*/ 2268786 h 4537572"/>
                <a:gd name="connsiteX7" fmla="*/ 2268786 w 4537572"/>
                <a:gd name="connsiteY7" fmla="*/ 4083815 h 4537572"/>
                <a:gd name="connsiteX8" fmla="*/ 4083815 w 4537572"/>
                <a:gd name="connsiteY8" fmla="*/ 2268786 h 4537572"/>
                <a:gd name="connsiteX9" fmla="*/ 2268786 w 4537572"/>
                <a:gd name="connsiteY9" fmla="*/ 453757 h 453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37572" h="4537572">
                  <a:moveTo>
                    <a:pt x="2268786" y="0"/>
                  </a:moveTo>
                  <a:cubicBezTo>
                    <a:pt x="3521802" y="0"/>
                    <a:pt x="4537572" y="1015770"/>
                    <a:pt x="4537572" y="2268786"/>
                  </a:cubicBezTo>
                  <a:cubicBezTo>
                    <a:pt x="4537572" y="3521802"/>
                    <a:pt x="3521802" y="4537572"/>
                    <a:pt x="2268786" y="4537572"/>
                  </a:cubicBezTo>
                  <a:cubicBezTo>
                    <a:pt x="1015770" y="4537572"/>
                    <a:pt x="0" y="3521802"/>
                    <a:pt x="0" y="2268786"/>
                  </a:cubicBezTo>
                  <a:cubicBezTo>
                    <a:pt x="0" y="1015770"/>
                    <a:pt x="1015770" y="0"/>
                    <a:pt x="2268786" y="0"/>
                  </a:cubicBezTo>
                  <a:close/>
                  <a:moveTo>
                    <a:pt x="2268786" y="453757"/>
                  </a:moveTo>
                  <a:cubicBezTo>
                    <a:pt x="1266373" y="453757"/>
                    <a:pt x="453757" y="1266373"/>
                    <a:pt x="453757" y="2268786"/>
                  </a:cubicBezTo>
                  <a:cubicBezTo>
                    <a:pt x="453757" y="3271199"/>
                    <a:pt x="1266373" y="4083815"/>
                    <a:pt x="2268786" y="4083815"/>
                  </a:cubicBezTo>
                  <a:cubicBezTo>
                    <a:pt x="3271199" y="4083815"/>
                    <a:pt x="4083815" y="3271199"/>
                    <a:pt x="4083815" y="2268786"/>
                  </a:cubicBezTo>
                  <a:cubicBezTo>
                    <a:pt x="4083815" y="1266373"/>
                    <a:pt x="3271199" y="453757"/>
                    <a:pt x="2268786" y="453757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ihandform 7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>
              <a:extLst>
                <a:ext uri="{FF2B5EF4-FFF2-40B4-BE49-F238E27FC236}">
                  <a16:creationId xmlns:a16="http://schemas.microsoft.com/office/drawing/2014/main" id="{1CEDD39E-EDA7-4673-BA26-C16684D0E43B}"/>
                </a:ext>
              </a:extLst>
            </p:cNvPr>
            <p:cNvSpPr/>
            <p:nvPr/>
          </p:nvSpPr>
          <p:spPr bwMode="auto">
            <a:xfrm>
              <a:off x="-4729380" y="2067728"/>
              <a:ext cx="2722544" cy="2722544"/>
            </a:xfrm>
            <a:custGeom>
              <a:avLst/>
              <a:gdLst>
                <a:gd name="connsiteX0" fmla="*/ 1361272 w 2722544"/>
                <a:gd name="connsiteY0" fmla="*/ 0 h 2722544"/>
                <a:gd name="connsiteX1" fmla="*/ 2722544 w 2722544"/>
                <a:gd name="connsiteY1" fmla="*/ 1361272 h 2722544"/>
                <a:gd name="connsiteX2" fmla="*/ 1361272 w 2722544"/>
                <a:gd name="connsiteY2" fmla="*/ 2722544 h 2722544"/>
                <a:gd name="connsiteX3" fmla="*/ 0 w 2722544"/>
                <a:gd name="connsiteY3" fmla="*/ 1361272 h 2722544"/>
                <a:gd name="connsiteX4" fmla="*/ 1361272 w 2722544"/>
                <a:gd name="connsiteY4" fmla="*/ 0 h 2722544"/>
                <a:gd name="connsiteX5" fmla="*/ 1361272 w 2722544"/>
                <a:gd name="connsiteY5" fmla="*/ 453758 h 2722544"/>
                <a:gd name="connsiteX6" fmla="*/ 453758 w 2722544"/>
                <a:gd name="connsiteY6" fmla="*/ 1361272 h 2722544"/>
                <a:gd name="connsiteX7" fmla="*/ 1361272 w 2722544"/>
                <a:gd name="connsiteY7" fmla="*/ 2268786 h 2722544"/>
                <a:gd name="connsiteX8" fmla="*/ 2268786 w 2722544"/>
                <a:gd name="connsiteY8" fmla="*/ 1361272 h 2722544"/>
                <a:gd name="connsiteX9" fmla="*/ 1361272 w 2722544"/>
                <a:gd name="connsiteY9" fmla="*/ 453758 h 272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544" h="2722544">
                  <a:moveTo>
                    <a:pt x="1361272" y="0"/>
                  </a:moveTo>
                  <a:cubicBezTo>
                    <a:pt x="2113082" y="0"/>
                    <a:pt x="2722544" y="609462"/>
                    <a:pt x="2722544" y="1361272"/>
                  </a:cubicBezTo>
                  <a:cubicBezTo>
                    <a:pt x="2722544" y="2113082"/>
                    <a:pt x="2113082" y="2722544"/>
                    <a:pt x="1361272" y="2722544"/>
                  </a:cubicBezTo>
                  <a:cubicBezTo>
                    <a:pt x="609462" y="2722544"/>
                    <a:pt x="0" y="2113082"/>
                    <a:pt x="0" y="1361272"/>
                  </a:cubicBezTo>
                  <a:cubicBezTo>
                    <a:pt x="0" y="609462"/>
                    <a:pt x="609462" y="0"/>
                    <a:pt x="1361272" y="0"/>
                  </a:cubicBezTo>
                  <a:close/>
                  <a:moveTo>
                    <a:pt x="1361272" y="453758"/>
                  </a:moveTo>
                  <a:cubicBezTo>
                    <a:pt x="860066" y="453758"/>
                    <a:pt x="453758" y="860066"/>
                    <a:pt x="453758" y="1361272"/>
                  </a:cubicBezTo>
                  <a:cubicBezTo>
                    <a:pt x="453758" y="1862478"/>
                    <a:pt x="860066" y="2268786"/>
                    <a:pt x="1361272" y="2268786"/>
                  </a:cubicBezTo>
                  <a:cubicBezTo>
                    <a:pt x="1862478" y="2268786"/>
                    <a:pt x="2268786" y="1862478"/>
                    <a:pt x="2268786" y="1361272"/>
                  </a:cubicBezTo>
                  <a:cubicBezTo>
                    <a:pt x="2268786" y="860066"/>
                    <a:pt x="1862478" y="453758"/>
                    <a:pt x="1361272" y="45375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ihandform 8">
              <a:extLst>
                <a:ext uri="{FF2B5EF4-FFF2-40B4-BE49-F238E27FC236}">
                  <a16:creationId xmlns:a16="http://schemas.microsoft.com/office/drawing/2014/main" id="{145B20A9-1B53-41B8-807F-521AF95F668C}"/>
                </a:ext>
              </a:extLst>
            </p:cNvPr>
            <p:cNvSpPr/>
            <p:nvPr/>
          </p:nvSpPr>
          <p:spPr bwMode="auto">
            <a:xfrm>
              <a:off x="-3821865" y="2975243"/>
              <a:ext cx="907514" cy="907514"/>
            </a:xfrm>
            <a:custGeom>
              <a:avLst/>
              <a:gdLst>
                <a:gd name="connsiteX0" fmla="*/ 453757 w 907514"/>
                <a:gd name="connsiteY0" fmla="*/ 0 h 907514"/>
                <a:gd name="connsiteX1" fmla="*/ 907514 w 907514"/>
                <a:gd name="connsiteY1" fmla="*/ 453757 h 907514"/>
                <a:gd name="connsiteX2" fmla="*/ 453757 w 907514"/>
                <a:gd name="connsiteY2" fmla="*/ 907514 h 907514"/>
                <a:gd name="connsiteX3" fmla="*/ 0 w 907514"/>
                <a:gd name="connsiteY3" fmla="*/ 453757 h 907514"/>
                <a:gd name="connsiteX4" fmla="*/ 453757 w 907514"/>
                <a:gd name="connsiteY4" fmla="*/ 0 h 907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14" h="907514">
                  <a:moveTo>
                    <a:pt x="453757" y="0"/>
                  </a:moveTo>
                  <a:cubicBezTo>
                    <a:pt x="704360" y="0"/>
                    <a:pt x="907514" y="203154"/>
                    <a:pt x="907514" y="453757"/>
                  </a:cubicBezTo>
                  <a:cubicBezTo>
                    <a:pt x="907514" y="704360"/>
                    <a:pt x="704360" y="907514"/>
                    <a:pt x="453757" y="907514"/>
                  </a:cubicBezTo>
                  <a:cubicBezTo>
                    <a:pt x="203154" y="907514"/>
                    <a:pt x="0" y="704360"/>
                    <a:pt x="0" y="453757"/>
                  </a:cubicBezTo>
                  <a:cubicBezTo>
                    <a:pt x="0" y="203154"/>
                    <a:pt x="203154" y="0"/>
                    <a:pt x="453757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round/>
              <a:headEnd/>
              <a:tailEnd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Connector 14"/>
          <p:cNvCxnSpPr>
            <a:cxnSpLocks/>
            <a:endCxn id="10" idx="1"/>
          </p:cNvCxnSpPr>
          <p:nvPr/>
        </p:nvCxnSpPr>
        <p:spPr>
          <a:xfrm flipH="1" flipV="1">
            <a:off x="15055118" y="5126273"/>
            <a:ext cx="3232884" cy="1722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our</a:t>
            </a:r>
            <a:br>
              <a:rPr lang="en-US" dirty="0"/>
            </a:br>
            <a:r>
              <a:rPr lang="en-US" dirty="0"/>
              <a:t>target</a:t>
            </a:r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051AA3-0795-46CD-99E8-5BDC746AC229}"/>
              </a:ext>
            </a:extLst>
          </p:cNvPr>
          <p:cNvGrpSpPr/>
          <p:nvPr/>
        </p:nvGrpSpPr>
        <p:grpSpPr>
          <a:xfrm>
            <a:off x="0" y="4154524"/>
            <a:ext cx="12791079" cy="1943500"/>
            <a:chOff x="0" y="4154524"/>
            <a:chExt cx="12791079" cy="19435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EF5A68-2069-4705-9AA7-8913253BADA6}"/>
                </a:ext>
              </a:extLst>
            </p:cNvPr>
            <p:cNvGrpSpPr/>
            <p:nvPr/>
          </p:nvGrpSpPr>
          <p:grpSpPr>
            <a:xfrm>
              <a:off x="0" y="4154524"/>
              <a:ext cx="12791079" cy="1943500"/>
              <a:chOff x="-3124200" y="4135195"/>
              <a:chExt cx="12791079" cy="19435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2E80C16-A013-4519-90C1-AB8A92917324}"/>
                  </a:ext>
                </a:extLst>
              </p:cNvPr>
              <p:cNvSpPr/>
              <p:nvPr/>
            </p:nvSpPr>
            <p:spPr>
              <a:xfrm>
                <a:off x="-3124200" y="4135195"/>
                <a:ext cx="11389890" cy="1943499"/>
              </a:xfrm>
              <a:prstGeom prst="rect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F7F6AB4A-86CC-404C-A44E-21FDAAB58BBB}"/>
                  </a:ext>
                </a:extLst>
              </p:cNvPr>
              <p:cNvSpPr/>
              <p:nvPr/>
            </p:nvSpPr>
            <p:spPr>
              <a:xfrm rot="5400000">
                <a:off x="7994534" y="4406350"/>
                <a:ext cx="1943499" cy="1401191"/>
              </a:xfrm>
              <a:prstGeom prst="triangle">
                <a:avLst/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FF43F9-08E8-46B5-BF0C-16EC3392911E}"/>
                </a:ext>
              </a:extLst>
            </p:cNvPr>
            <p:cNvSpPr txBox="1"/>
            <p:nvPr/>
          </p:nvSpPr>
          <p:spPr>
            <a:xfrm>
              <a:off x="3067613" y="4618441"/>
              <a:ext cx="61525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+mj-lt"/>
                </a:rPr>
                <a:t>House Price</a:t>
              </a:r>
              <a:endParaRPr lang="uk-UA" sz="60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1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5"/>
    </mc:Choice>
    <mc:Fallback xmlns="">
      <p:transition spd="slow" advTm="5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58DEAF11-7D61-4D56-AB40-4901991BA641}"/>
              </a:ext>
            </a:extLst>
          </p:cNvPr>
          <p:cNvSpPr/>
          <p:nvPr/>
        </p:nvSpPr>
        <p:spPr>
          <a:xfrm>
            <a:off x="6935882" y="981417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0" y="5143500"/>
            <a:ext cx="3581400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endCxn id="23" idx="2"/>
          </p:cNvCxnSpPr>
          <p:nvPr/>
        </p:nvCxnSpPr>
        <p:spPr>
          <a:xfrm flipV="1">
            <a:off x="3583082" y="2124417"/>
            <a:ext cx="3352800" cy="2242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price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predictors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5</a:t>
            </a:fld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7240682" y="2211169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location</a:t>
            </a:r>
            <a:endParaRPr lang="uk-UA" sz="36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29800" y="963117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5"/>
                </a:solidFill>
              </a:rPr>
              <a:t>zipcode</a:t>
            </a:r>
            <a:endParaRPr lang="en-US" sz="2800" dirty="0">
              <a:solidFill>
                <a:schemeClr val="accent5"/>
              </a:solidFill>
            </a:endParaRPr>
          </a:p>
          <a:p>
            <a:r>
              <a:rPr lang="en-US" sz="2800" dirty="0">
                <a:solidFill>
                  <a:schemeClr val="accent5"/>
                </a:solidFill>
              </a:rPr>
              <a:t>latitude</a:t>
            </a:r>
          </a:p>
          <a:p>
            <a:r>
              <a:rPr lang="en-US" sz="2800" dirty="0">
                <a:solidFill>
                  <a:schemeClr val="tx2"/>
                </a:solidFill>
              </a:rPr>
              <a:t>longitude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waterfront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ft nearest neighbors</a:t>
            </a:r>
            <a:endParaRPr lang="uk-UA" sz="2800" dirty="0">
              <a:solidFill>
                <a:schemeClr val="tx2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9307CB-3D7D-410C-ADC4-226808ACB5B0}"/>
              </a:ext>
            </a:extLst>
          </p:cNvPr>
          <p:cNvCxnSpPr>
            <a:cxnSpLocks/>
          </p:cNvCxnSpPr>
          <p:nvPr/>
        </p:nvCxnSpPr>
        <p:spPr>
          <a:xfrm flipH="1" flipV="1">
            <a:off x="3578208" y="2124417"/>
            <a:ext cx="22242" cy="6049371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619179-CDC0-4193-9D21-F00737DB4E5A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3578207" y="5143500"/>
            <a:ext cx="3355993" cy="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1EE59E2-CF39-459A-AB19-7D877F83DED4}"/>
              </a:ext>
            </a:extLst>
          </p:cNvPr>
          <p:cNvSpPr/>
          <p:nvPr/>
        </p:nvSpPr>
        <p:spPr>
          <a:xfrm>
            <a:off x="6934200" y="4000500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086600" y="5067300"/>
            <a:ext cx="2245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condition</a:t>
            </a:r>
            <a:endParaRPr lang="uk-UA" sz="3600" dirty="0">
              <a:latin typeface="+mj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B5A5BA-88A4-4B65-9D23-77E8AB89D4EB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3609976" y="8162583"/>
            <a:ext cx="3324224" cy="11208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B8C4BF6-9A70-456A-B0B7-2E4000DA2180}"/>
              </a:ext>
            </a:extLst>
          </p:cNvPr>
          <p:cNvSpPr/>
          <p:nvPr/>
        </p:nvSpPr>
        <p:spPr>
          <a:xfrm>
            <a:off x="6934200" y="7019583"/>
            <a:ext cx="2286000" cy="2286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7315200" y="8115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features</a:t>
            </a:r>
            <a:endParaRPr lang="uk-UA" sz="36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22FDDC-35B7-4CAE-9BF8-684AE87F865D}"/>
              </a:ext>
            </a:extLst>
          </p:cNvPr>
          <p:cNvSpPr txBox="1"/>
          <p:nvPr/>
        </p:nvSpPr>
        <p:spPr>
          <a:xfrm>
            <a:off x="9829800" y="4305300"/>
            <a:ext cx="5562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year built</a:t>
            </a:r>
          </a:p>
          <a:p>
            <a:r>
              <a:rPr lang="en-US" sz="2800" dirty="0">
                <a:solidFill>
                  <a:schemeClr val="tx2"/>
                </a:solidFill>
              </a:rPr>
              <a:t>year renovated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grade</a:t>
            </a:r>
          </a:p>
          <a:p>
            <a:r>
              <a:rPr lang="en-US" sz="2800" dirty="0">
                <a:solidFill>
                  <a:schemeClr val="accent5"/>
                </a:solidFill>
              </a:rPr>
              <a:t>condition</a:t>
            </a:r>
            <a:endParaRPr lang="uk-UA" sz="2800" dirty="0">
              <a:solidFill>
                <a:schemeClr val="accent5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D6C99D-228B-4972-931A-AE10FFCBC1AC}"/>
              </a:ext>
            </a:extLst>
          </p:cNvPr>
          <p:cNvSpPr txBox="1"/>
          <p:nvPr/>
        </p:nvSpPr>
        <p:spPr>
          <a:xfrm>
            <a:off x="9829800" y="7039198"/>
            <a:ext cx="5562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bedrooms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bathrooms</a:t>
            </a:r>
          </a:p>
          <a:p>
            <a:r>
              <a:rPr lang="en-US" sz="2800" dirty="0">
                <a:solidFill>
                  <a:schemeClr val="tx2"/>
                </a:solidFill>
              </a:rPr>
              <a:t>floors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(living, </a:t>
            </a:r>
            <a:r>
              <a:rPr lang="en-US" sz="2800" dirty="0">
                <a:solidFill>
                  <a:schemeClr val="accent5"/>
                </a:solidFill>
              </a:rPr>
              <a:t>above</a:t>
            </a:r>
            <a:r>
              <a:rPr lang="en-US" sz="2800" dirty="0">
                <a:solidFill>
                  <a:schemeClr val="tx2"/>
                </a:solidFill>
              </a:rPr>
              <a:t>, basement)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sq</a:t>
            </a:r>
            <a:r>
              <a:rPr lang="en-US" sz="2800" dirty="0">
                <a:solidFill>
                  <a:schemeClr val="tx2"/>
                </a:solidFill>
              </a:rPr>
              <a:t> feet lot</a:t>
            </a:r>
            <a:endParaRPr lang="uk-UA" sz="2800" dirty="0">
              <a:solidFill>
                <a:schemeClr val="tx2"/>
              </a:solidFill>
            </a:endParaRPr>
          </a:p>
        </p:txBody>
      </p:sp>
      <p:sp>
        <p:nvSpPr>
          <p:cNvPr id="20" name="Freeform 295"/>
          <p:cNvSpPr>
            <a:spLocks noEditPoints="1"/>
          </p:cNvSpPr>
          <p:nvPr/>
        </p:nvSpPr>
        <p:spPr bwMode="auto">
          <a:xfrm>
            <a:off x="7806626" y="1333500"/>
            <a:ext cx="541148" cy="737927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1" name="Freeform 98"/>
          <p:cNvSpPr>
            <a:spLocks noEditPoints="1"/>
          </p:cNvSpPr>
          <p:nvPr/>
        </p:nvSpPr>
        <p:spPr bwMode="auto">
          <a:xfrm>
            <a:off x="7769480" y="7510011"/>
            <a:ext cx="536320" cy="452889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4" name="Freeform 107"/>
          <p:cNvSpPr>
            <a:spLocks noEditPoints="1"/>
          </p:cNvSpPr>
          <p:nvPr/>
        </p:nvSpPr>
        <p:spPr bwMode="auto">
          <a:xfrm>
            <a:off x="7710361" y="4305300"/>
            <a:ext cx="747839" cy="74783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7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20551">
        <p:push/>
      </p:transition>
    </mc:Choice>
    <mc:Fallback xmlns="">
      <p:transition spd="slow" advTm="20551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314450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waterfront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latitude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AAD87-9AE0-416C-B9C1-AE114184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45" y="419100"/>
            <a:ext cx="12320156" cy="7724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9790CC-9AF6-4AEF-BE22-3AD6A98A1CCD}"/>
              </a:ext>
            </a:extLst>
          </p:cNvPr>
          <p:cNvSpPr txBox="1"/>
          <p:nvPr/>
        </p:nvSpPr>
        <p:spPr>
          <a:xfrm>
            <a:off x="342900" y="8414626"/>
            <a:ext cx="13716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waterfront houses</a:t>
            </a:r>
            <a:r>
              <a:rPr lang="en-US" sz="4400" b="1" dirty="0">
                <a:solidFill>
                  <a:srgbClr val="F26B6C"/>
                </a:solidFill>
              </a:rPr>
              <a:t> 75% </a:t>
            </a:r>
            <a:r>
              <a:rPr lang="en-US" sz="4400" b="1" dirty="0"/>
              <a:t>more expensive</a:t>
            </a:r>
          </a:p>
          <a:p>
            <a:r>
              <a:rPr lang="en-US" sz="4400" b="1" dirty="0"/>
              <a:t>moving </a:t>
            </a:r>
            <a:r>
              <a:rPr lang="en-US" sz="4400" b="1" dirty="0">
                <a:solidFill>
                  <a:schemeClr val="accent5"/>
                </a:solidFill>
              </a:rPr>
              <a:t>32 miles</a:t>
            </a:r>
            <a:r>
              <a:rPr lang="en-US" sz="4400" b="1" dirty="0"/>
              <a:t> north increases price </a:t>
            </a:r>
            <a:r>
              <a:rPr lang="en-US" sz="4400" b="1" dirty="0">
                <a:solidFill>
                  <a:schemeClr val="accent5"/>
                </a:solidFill>
              </a:rPr>
              <a:t>1.5%</a:t>
            </a:r>
            <a:endParaRPr lang="uk-UA" sz="4400" b="1" dirty="0">
              <a:solidFill>
                <a:schemeClr val="accent5"/>
              </a:solidFill>
            </a:endParaRPr>
          </a:p>
        </p:txBody>
      </p:sp>
      <p:sp>
        <p:nvSpPr>
          <p:cNvPr id="9" name="Freeform 295"/>
          <p:cNvSpPr>
            <a:spLocks noEditPoints="1"/>
          </p:cNvSpPr>
          <p:nvPr/>
        </p:nvSpPr>
        <p:spPr bwMode="auto">
          <a:xfrm>
            <a:off x="15734197" y="7102414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cxnSp>
        <p:nvCxnSpPr>
          <p:cNvPr id="11" name="Straight Connector 10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392400" y="8611969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7"/>
    </mc:Choice>
    <mc:Fallback xmlns="">
      <p:transition spd="slow" advTm="28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947B0-E99F-40D5-B2FA-F8E246E20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1" y="586803"/>
            <a:ext cx="10668000" cy="593603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 rot="5400000">
            <a:off x="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D4116-A6CA-4B73-897E-5A1A120D31F3}"/>
              </a:ext>
            </a:extLst>
          </p:cNvPr>
          <p:cNvSpPr txBox="1"/>
          <p:nvPr/>
        </p:nvSpPr>
        <p:spPr>
          <a:xfrm>
            <a:off x="12284319" y="3053315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F26B6C"/>
                </a:solidFill>
              </a:rPr>
              <a:t>54%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D4A9B-4573-431E-AE23-D7EE217EE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4973781"/>
            <a:ext cx="7704541" cy="4931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1AC263-8094-45BB-B767-7E28427662E6}"/>
              </a:ext>
            </a:extLst>
          </p:cNvPr>
          <p:cNvSpPr/>
          <p:nvPr/>
        </p:nvSpPr>
        <p:spPr>
          <a:xfrm>
            <a:off x="14911756" y="6158143"/>
            <a:ext cx="24664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Bellevue</a:t>
            </a:r>
          </a:p>
          <a:p>
            <a:r>
              <a:rPr lang="en-US" sz="2800" b="1" dirty="0"/>
              <a:t>Medina</a:t>
            </a:r>
          </a:p>
          <a:p>
            <a:r>
              <a:rPr lang="en-US" sz="2800" b="1" dirty="0"/>
              <a:t>Clyde Hill</a:t>
            </a:r>
          </a:p>
          <a:p>
            <a:r>
              <a:rPr lang="en-US" sz="2800" b="1" dirty="0"/>
              <a:t>Mercer Island</a:t>
            </a:r>
          </a:p>
          <a:p>
            <a:r>
              <a:rPr lang="en-US" sz="2800" b="1" dirty="0"/>
              <a:t>East Seattle</a:t>
            </a:r>
            <a:endParaRPr lang="uk-UA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325600" y="419100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top</a:t>
            </a:r>
          </a:p>
          <a:p>
            <a:pPr algn="r"/>
            <a:r>
              <a:rPr lang="en-US" sz="4500" b="1" dirty="0" err="1">
                <a:solidFill>
                  <a:schemeClr val="accent1"/>
                </a:solidFill>
                <a:ea typeface="Roboto Condensed" panose="02000000000000000000" pitchFamily="2" charset="0"/>
              </a:rPr>
              <a:t>zipcodes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295"/>
          <p:cNvSpPr>
            <a:spLocks noEditPoints="1"/>
          </p:cNvSpPr>
          <p:nvPr/>
        </p:nvSpPr>
        <p:spPr bwMode="auto">
          <a:xfrm>
            <a:off x="1395543" y="6972300"/>
            <a:ext cx="1050585" cy="1432612"/>
          </a:xfrm>
          <a:custGeom>
            <a:avLst/>
            <a:gdLst>
              <a:gd name="T0" fmla="*/ 64 w 128"/>
              <a:gd name="T1" fmla="*/ 0 h 176"/>
              <a:gd name="T2" fmla="*/ 0 w 128"/>
              <a:gd name="T3" fmla="*/ 64 h 176"/>
              <a:gd name="T4" fmla="*/ 64 w 128"/>
              <a:gd name="T5" fmla="*/ 176 h 176"/>
              <a:gd name="T6" fmla="*/ 128 w 128"/>
              <a:gd name="T7" fmla="*/ 64 h 176"/>
              <a:gd name="T8" fmla="*/ 64 w 128"/>
              <a:gd name="T9" fmla="*/ 0 h 176"/>
              <a:gd name="T10" fmla="*/ 64 w 128"/>
              <a:gd name="T11" fmla="*/ 164 h 176"/>
              <a:gd name="T12" fmla="*/ 8 w 128"/>
              <a:gd name="T13" fmla="*/ 64 h 176"/>
              <a:gd name="T14" fmla="*/ 64 w 128"/>
              <a:gd name="T15" fmla="*/ 8 h 176"/>
              <a:gd name="T16" fmla="*/ 120 w 128"/>
              <a:gd name="T17" fmla="*/ 64 h 176"/>
              <a:gd name="T18" fmla="*/ 64 w 128"/>
              <a:gd name="T19" fmla="*/ 164 h 176"/>
              <a:gd name="T20" fmla="*/ 64 w 128"/>
              <a:gd name="T21" fmla="*/ 32 h 176"/>
              <a:gd name="T22" fmla="*/ 32 w 128"/>
              <a:gd name="T23" fmla="*/ 64 h 176"/>
              <a:gd name="T24" fmla="*/ 64 w 128"/>
              <a:gd name="T25" fmla="*/ 96 h 176"/>
              <a:gd name="T26" fmla="*/ 96 w 128"/>
              <a:gd name="T27" fmla="*/ 64 h 176"/>
              <a:gd name="T28" fmla="*/ 64 w 128"/>
              <a:gd name="T29" fmla="*/ 32 h 176"/>
              <a:gd name="T30" fmla="*/ 64 w 128"/>
              <a:gd name="T31" fmla="*/ 88 h 176"/>
              <a:gd name="T32" fmla="*/ 40 w 128"/>
              <a:gd name="T33" fmla="*/ 64 h 176"/>
              <a:gd name="T34" fmla="*/ 64 w 128"/>
              <a:gd name="T35" fmla="*/ 40 h 176"/>
              <a:gd name="T36" fmla="*/ 88 w 128"/>
              <a:gd name="T37" fmla="*/ 64 h 176"/>
              <a:gd name="T38" fmla="*/ 64 w 128"/>
              <a:gd name="T3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" h="176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116"/>
                  <a:pt x="64" y="176"/>
                  <a:pt x="64" y="176"/>
                </a:cubicBezTo>
                <a:cubicBezTo>
                  <a:pt x="64" y="176"/>
                  <a:pt x="128" y="116"/>
                  <a:pt x="128" y="64"/>
                </a:cubicBezTo>
                <a:cubicBezTo>
                  <a:pt x="128" y="29"/>
                  <a:pt x="99" y="0"/>
                  <a:pt x="64" y="0"/>
                </a:cubicBezTo>
                <a:moveTo>
                  <a:pt x="64" y="164"/>
                </a:moveTo>
                <a:cubicBezTo>
                  <a:pt x="64" y="164"/>
                  <a:pt x="8" y="112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112"/>
                  <a:pt x="64" y="164"/>
                  <a:pt x="64" y="164"/>
                </a:cubicBezTo>
                <a:moveTo>
                  <a:pt x="64" y="32"/>
                </a:moveTo>
                <a:cubicBezTo>
                  <a:pt x="46" y="32"/>
                  <a:pt x="32" y="46"/>
                  <a:pt x="32" y="64"/>
                </a:cubicBezTo>
                <a:cubicBezTo>
                  <a:pt x="32" y="82"/>
                  <a:pt x="46" y="96"/>
                  <a:pt x="64" y="96"/>
                </a:cubicBezTo>
                <a:cubicBezTo>
                  <a:pt x="82" y="96"/>
                  <a:pt x="96" y="82"/>
                  <a:pt x="96" y="64"/>
                </a:cubicBezTo>
                <a:cubicBezTo>
                  <a:pt x="96" y="46"/>
                  <a:pt x="82" y="32"/>
                  <a:pt x="64" y="32"/>
                </a:cubicBezTo>
                <a:moveTo>
                  <a:pt x="64" y="88"/>
                </a:moveTo>
                <a:cubicBezTo>
                  <a:pt x="51" y="88"/>
                  <a:pt x="40" y="77"/>
                  <a:pt x="40" y="64"/>
                </a:cubicBezTo>
                <a:cubicBezTo>
                  <a:pt x="40" y="51"/>
                  <a:pt x="51" y="40"/>
                  <a:pt x="64" y="40"/>
                </a:cubicBezTo>
                <a:cubicBezTo>
                  <a:pt x="77" y="40"/>
                  <a:pt x="88" y="51"/>
                  <a:pt x="88" y="64"/>
                </a:cubicBezTo>
                <a:cubicBezTo>
                  <a:pt x="88" y="77"/>
                  <a:pt x="77" y="88"/>
                  <a:pt x="64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Rectangle 13"/>
          <p:cNvSpPr/>
          <p:nvPr/>
        </p:nvSpPr>
        <p:spPr>
          <a:xfrm>
            <a:off x="1066800" y="8481855"/>
            <a:ext cx="1821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location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2804">
        <p:push/>
      </p:transition>
    </mc:Choice>
    <mc:Fallback xmlns="">
      <p:transition spd="slow" advTm="12804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C06A7-17A1-409D-A8F8-8EC350882BDA}"/>
              </a:ext>
            </a:extLst>
          </p:cNvPr>
          <p:cNvSpPr/>
          <p:nvPr/>
        </p:nvSpPr>
        <p:spPr>
          <a:xfrm>
            <a:off x="735820" y="2603204"/>
            <a:ext cx="2235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condition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Freeform 107"/>
          <p:cNvSpPr>
            <a:spLocks noEditPoints="1"/>
          </p:cNvSpPr>
          <p:nvPr/>
        </p:nvSpPr>
        <p:spPr bwMode="auto">
          <a:xfrm>
            <a:off x="1219200" y="1181100"/>
            <a:ext cx="1321579" cy="1321579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6A2D6-2AA4-4EEB-B05F-BDE3C8A10517}"/>
              </a:ext>
            </a:extLst>
          </p:cNvPr>
          <p:cNvSpPr txBox="1"/>
          <p:nvPr/>
        </p:nvSpPr>
        <p:spPr>
          <a:xfrm>
            <a:off x="4076700" y="3219898"/>
            <a:ext cx="10968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Grade can increase price up to </a:t>
            </a:r>
            <a:r>
              <a:rPr lang="en-US" sz="4400" b="1" dirty="0">
                <a:solidFill>
                  <a:srgbClr val="F26B6C"/>
                </a:solidFill>
              </a:rPr>
              <a:t>180%</a:t>
            </a:r>
            <a:endParaRPr lang="uk-UA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BD102-E7F5-419D-B799-5889630E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4610458"/>
            <a:ext cx="5578732" cy="35548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A688BC-2574-4A07-AE96-29D996D6454D}"/>
              </a:ext>
            </a:extLst>
          </p:cNvPr>
          <p:cNvSpPr txBox="1"/>
          <p:nvPr/>
        </p:nvSpPr>
        <p:spPr>
          <a:xfrm>
            <a:off x="4076700" y="8793659"/>
            <a:ext cx="13525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Condition 1 - 3 to 4/5 can increase price up to </a:t>
            </a:r>
            <a:r>
              <a:rPr lang="en-US" sz="4400" b="1" dirty="0">
                <a:solidFill>
                  <a:srgbClr val="F26B6C"/>
                </a:solidFill>
              </a:rPr>
              <a:t>12%</a:t>
            </a:r>
            <a:endParaRPr lang="uk-UA" sz="28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415715-969A-4487-89FB-BB33E851BD61}"/>
              </a:ext>
            </a:extLst>
          </p:cNvPr>
          <p:cNvSpPr/>
          <p:nvPr/>
        </p:nvSpPr>
        <p:spPr>
          <a:xfrm>
            <a:off x="9875966" y="4400842"/>
            <a:ext cx="6858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Open Sans"/>
              </a:rPr>
              <a:t>1.</a:t>
            </a:r>
            <a:r>
              <a:rPr lang="en-US" sz="2800" dirty="0">
                <a:latin typeface="Open Sans"/>
              </a:rPr>
              <a:t> </a:t>
            </a:r>
            <a:r>
              <a:rPr lang="en-US" dirty="0">
                <a:solidFill>
                  <a:srgbClr val="23221F"/>
                </a:solidFill>
                <a:latin typeface="Open Sans"/>
              </a:rPr>
              <a:t>Falls short of minimum building standards. Normally cabin or inferior structure.</a:t>
            </a:r>
          </a:p>
          <a:p>
            <a:r>
              <a:rPr lang="en-US" dirty="0"/>
              <a:t>...</a:t>
            </a:r>
          </a:p>
          <a:p>
            <a:r>
              <a:rPr lang="en-US" sz="4400" dirty="0"/>
              <a:t>13. </a:t>
            </a:r>
            <a:r>
              <a:rPr lang="en-US" dirty="0"/>
              <a:t>Generally custom designed and built. Mansion level. Large amount of highest quality cabinet work, wood trim, marble, entry ways etc.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325600" y="442436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grade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condition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6200000">
            <a:off x="13173075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" y="389572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ea typeface="Roboto Condensed" panose="02000000000000000000" pitchFamily="2" charset="0"/>
              </a:rPr>
              <a:t>square</a:t>
            </a:r>
          </a:p>
          <a:p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footage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" y="495144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98"/>
          <p:cNvSpPr>
            <a:spLocks noEditPoints="1"/>
          </p:cNvSpPr>
          <p:nvPr/>
        </p:nvSpPr>
        <p:spPr bwMode="auto">
          <a:xfrm>
            <a:off x="15608949" y="1141410"/>
            <a:ext cx="1298293" cy="1096328"/>
          </a:xfrm>
          <a:custGeom>
            <a:avLst/>
            <a:gdLst>
              <a:gd name="T0" fmla="*/ 12 w 176"/>
              <a:gd name="T1" fmla="*/ 80 h 144"/>
              <a:gd name="T2" fmla="*/ 0 w 176"/>
              <a:gd name="T3" fmla="*/ 92 h 144"/>
              <a:gd name="T4" fmla="*/ 12 w 176"/>
              <a:gd name="T5" fmla="*/ 104 h 144"/>
              <a:gd name="T6" fmla="*/ 24 w 176"/>
              <a:gd name="T7" fmla="*/ 92 h 144"/>
              <a:gd name="T8" fmla="*/ 12 w 176"/>
              <a:gd name="T9" fmla="*/ 80 h 144"/>
              <a:gd name="T10" fmla="*/ 12 w 176"/>
              <a:gd name="T11" fmla="*/ 40 h 144"/>
              <a:gd name="T12" fmla="*/ 0 w 176"/>
              <a:gd name="T13" fmla="*/ 52 h 144"/>
              <a:gd name="T14" fmla="*/ 12 w 176"/>
              <a:gd name="T15" fmla="*/ 64 h 144"/>
              <a:gd name="T16" fmla="*/ 24 w 176"/>
              <a:gd name="T17" fmla="*/ 52 h 144"/>
              <a:gd name="T18" fmla="*/ 12 w 176"/>
              <a:gd name="T19" fmla="*/ 40 h 144"/>
              <a:gd name="T20" fmla="*/ 12 w 176"/>
              <a:gd name="T21" fmla="*/ 120 h 144"/>
              <a:gd name="T22" fmla="*/ 0 w 176"/>
              <a:gd name="T23" fmla="*/ 132 h 144"/>
              <a:gd name="T24" fmla="*/ 12 w 176"/>
              <a:gd name="T25" fmla="*/ 144 h 144"/>
              <a:gd name="T26" fmla="*/ 24 w 176"/>
              <a:gd name="T27" fmla="*/ 132 h 144"/>
              <a:gd name="T28" fmla="*/ 12 w 176"/>
              <a:gd name="T29" fmla="*/ 120 h 144"/>
              <a:gd name="T30" fmla="*/ 44 w 176"/>
              <a:gd name="T31" fmla="*/ 16 h 144"/>
              <a:gd name="T32" fmla="*/ 172 w 176"/>
              <a:gd name="T33" fmla="*/ 16 h 144"/>
              <a:gd name="T34" fmla="*/ 176 w 176"/>
              <a:gd name="T35" fmla="*/ 12 h 144"/>
              <a:gd name="T36" fmla="*/ 172 w 176"/>
              <a:gd name="T37" fmla="*/ 8 h 144"/>
              <a:gd name="T38" fmla="*/ 44 w 176"/>
              <a:gd name="T39" fmla="*/ 8 h 144"/>
              <a:gd name="T40" fmla="*/ 40 w 176"/>
              <a:gd name="T41" fmla="*/ 12 h 144"/>
              <a:gd name="T42" fmla="*/ 44 w 176"/>
              <a:gd name="T43" fmla="*/ 16 h 144"/>
              <a:gd name="T44" fmla="*/ 172 w 176"/>
              <a:gd name="T45" fmla="*/ 128 h 144"/>
              <a:gd name="T46" fmla="*/ 44 w 176"/>
              <a:gd name="T47" fmla="*/ 128 h 144"/>
              <a:gd name="T48" fmla="*/ 40 w 176"/>
              <a:gd name="T49" fmla="*/ 132 h 144"/>
              <a:gd name="T50" fmla="*/ 44 w 176"/>
              <a:gd name="T51" fmla="*/ 136 h 144"/>
              <a:gd name="T52" fmla="*/ 172 w 176"/>
              <a:gd name="T53" fmla="*/ 136 h 144"/>
              <a:gd name="T54" fmla="*/ 176 w 176"/>
              <a:gd name="T55" fmla="*/ 132 h 144"/>
              <a:gd name="T56" fmla="*/ 172 w 176"/>
              <a:gd name="T57" fmla="*/ 128 h 144"/>
              <a:gd name="T58" fmla="*/ 12 w 176"/>
              <a:gd name="T59" fmla="*/ 0 h 144"/>
              <a:gd name="T60" fmla="*/ 0 w 176"/>
              <a:gd name="T61" fmla="*/ 12 h 144"/>
              <a:gd name="T62" fmla="*/ 12 w 176"/>
              <a:gd name="T63" fmla="*/ 24 h 144"/>
              <a:gd name="T64" fmla="*/ 24 w 176"/>
              <a:gd name="T65" fmla="*/ 12 h 144"/>
              <a:gd name="T66" fmla="*/ 12 w 176"/>
              <a:gd name="T67" fmla="*/ 0 h 144"/>
              <a:gd name="T68" fmla="*/ 172 w 176"/>
              <a:gd name="T69" fmla="*/ 48 h 144"/>
              <a:gd name="T70" fmla="*/ 44 w 176"/>
              <a:gd name="T71" fmla="*/ 48 h 144"/>
              <a:gd name="T72" fmla="*/ 40 w 176"/>
              <a:gd name="T73" fmla="*/ 52 h 144"/>
              <a:gd name="T74" fmla="*/ 44 w 176"/>
              <a:gd name="T75" fmla="*/ 56 h 144"/>
              <a:gd name="T76" fmla="*/ 172 w 176"/>
              <a:gd name="T77" fmla="*/ 56 h 144"/>
              <a:gd name="T78" fmla="*/ 176 w 176"/>
              <a:gd name="T79" fmla="*/ 52 h 144"/>
              <a:gd name="T80" fmla="*/ 172 w 176"/>
              <a:gd name="T81" fmla="*/ 48 h 144"/>
              <a:gd name="T82" fmla="*/ 172 w 176"/>
              <a:gd name="T83" fmla="*/ 88 h 144"/>
              <a:gd name="T84" fmla="*/ 44 w 176"/>
              <a:gd name="T85" fmla="*/ 88 h 144"/>
              <a:gd name="T86" fmla="*/ 40 w 176"/>
              <a:gd name="T87" fmla="*/ 92 h 144"/>
              <a:gd name="T88" fmla="*/ 44 w 176"/>
              <a:gd name="T89" fmla="*/ 96 h 144"/>
              <a:gd name="T90" fmla="*/ 172 w 176"/>
              <a:gd name="T91" fmla="*/ 96 h 144"/>
              <a:gd name="T92" fmla="*/ 176 w 176"/>
              <a:gd name="T93" fmla="*/ 92 h 144"/>
              <a:gd name="T94" fmla="*/ 172 w 176"/>
              <a:gd name="T95" fmla="*/ 8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6" h="144">
                <a:moveTo>
                  <a:pt x="12" y="80"/>
                </a:moveTo>
                <a:cubicBezTo>
                  <a:pt x="5" y="80"/>
                  <a:pt x="0" y="85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19" y="104"/>
                  <a:pt x="24" y="99"/>
                  <a:pt x="24" y="92"/>
                </a:cubicBezTo>
                <a:cubicBezTo>
                  <a:pt x="24" y="85"/>
                  <a:pt x="19" y="80"/>
                  <a:pt x="12" y="80"/>
                </a:cubicBezTo>
                <a:moveTo>
                  <a:pt x="12" y="40"/>
                </a:moveTo>
                <a:cubicBezTo>
                  <a:pt x="5" y="40"/>
                  <a:pt x="0" y="45"/>
                  <a:pt x="0" y="52"/>
                </a:cubicBezTo>
                <a:cubicBezTo>
                  <a:pt x="0" y="59"/>
                  <a:pt x="5" y="64"/>
                  <a:pt x="12" y="64"/>
                </a:cubicBezTo>
                <a:cubicBezTo>
                  <a:pt x="19" y="64"/>
                  <a:pt x="24" y="59"/>
                  <a:pt x="24" y="52"/>
                </a:cubicBezTo>
                <a:cubicBezTo>
                  <a:pt x="24" y="45"/>
                  <a:pt x="19" y="40"/>
                  <a:pt x="12" y="40"/>
                </a:cubicBezTo>
                <a:moveTo>
                  <a:pt x="12" y="120"/>
                </a:moveTo>
                <a:cubicBezTo>
                  <a:pt x="5" y="120"/>
                  <a:pt x="0" y="125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9" y="144"/>
                  <a:pt x="24" y="139"/>
                  <a:pt x="24" y="132"/>
                </a:cubicBezTo>
                <a:cubicBezTo>
                  <a:pt x="24" y="125"/>
                  <a:pt x="19" y="120"/>
                  <a:pt x="12" y="120"/>
                </a:cubicBezTo>
                <a:moveTo>
                  <a:pt x="44" y="16"/>
                </a:moveTo>
                <a:cubicBezTo>
                  <a:pt x="172" y="16"/>
                  <a:pt x="172" y="16"/>
                  <a:pt x="172" y="16"/>
                </a:cubicBezTo>
                <a:cubicBezTo>
                  <a:pt x="174" y="16"/>
                  <a:pt x="176" y="14"/>
                  <a:pt x="176" y="12"/>
                </a:cubicBezTo>
                <a:cubicBezTo>
                  <a:pt x="176" y="10"/>
                  <a:pt x="174" y="8"/>
                  <a:pt x="17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8"/>
                  <a:pt x="40" y="10"/>
                  <a:pt x="40" y="12"/>
                </a:cubicBezTo>
                <a:cubicBezTo>
                  <a:pt x="40" y="14"/>
                  <a:pt x="42" y="16"/>
                  <a:pt x="44" y="16"/>
                </a:cubicBezTo>
                <a:moveTo>
                  <a:pt x="172" y="128"/>
                </a:moveTo>
                <a:cubicBezTo>
                  <a:pt x="44" y="128"/>
                  <a:pt x="44" y="128"/>
                  <a:pt x="44" y="128"/>
                </a:cubicBezTo>
                <a:cubicBezTo>
                  <a:pt x="42" y="128"/>
                  <a:pt x="40" y="130"/>
                  <a:pt x="40" y="132"/>
                </a:cubicBezTo>
                <a:cubicBezTo>
                  <a:pt x="40" y="134"/>
                  <a:pt x="42" y="136"/>
                  <a:pt x="44" y="136"/>
                </a:cubicBezTo>
                <a:cubicBezTo>
                  <a:pt x="172" y="136"/>
                  <a:pt x="172" y="136"/>
                  <a:pt x="172" y="136"/>
                </a:cubicBezTo>
                <a:cubicBezTo>
                  <a:pt x="174" y="136"/>
                  <a:pt x="176" y="134"/>
                  <a:pt x="176" y="132"/>
                </a:cubicBezTo>
                <a:cubicBezTo>
                  <a:pt x="176" y="130"/>
                  <a:pt x="174" y="128"/>
                  <a:pt x="172" y="128"/>
                </a:cubicBezTo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moveTo>
                  <a:pt x="172" y="48"/>
                </a:moveTo>
                <a:cubicBezTo>
                  <a:pt x="44" y="48"/>
                  <a:pt x="44" y="48"/>
                  <a:pt x="44" y="48"/>
                </a:cubicBezTo>
                <a:cubicBezTo>
                  <a:pt x="42" y="48"/>
                  <a:pt x="40" y="50"/>
                  <a:pt x="40" y="52"/>
                </a:cubicBezTo>
                <a:cubicBezTo>
                  <a:pt x="40" y="54"/>
                  <a:pt x="42" y="56"/>
                  <a:pt x="44" y="56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4" y="56"/>
                  <a:pt x="176" y="54"/>
                  <a:pt x="176" y="52"/>
                </a:cubicBezTo>
                <a:cubicBezTo>
                  <a:pt x="176" y="50"/>
                  <a:pt x="174" y="48"/>
                  <a:pt x="172" y="48"/>
                </a:cubicBezTo>
                <a:moveTo>
                  <a:pt x="172" y="88"/>
                </a:moveTo>
                <a:cubicBezTo>
                  <a:pt x="44" y="88"/>
                  <a:pt x="44" y="88"/>
                  <a:pt x="44" y="88"/>
                </a:cubicBezTo>
                <a:cubicBezTo>
                  <a:pt x="42" y="88"/>
                  <a:pt x="40" y="90"/>
                  <a:pt x="40" y="92"/>
                </a:cubicBezTo>
                <a:cubicBezTo>
                  <a:pt x="40" y="94"/>
                  <a:pt x="42" y="96"/>
                  <a:pt x="44" y="96"/>
                </a:cubicBezTo>
                <a:cubicBezTo>
                  <a:pt x="172" y="96"/>
                  <a:pt x="172" y="96"/>
                  <a:pt x="172" y="96"/>
                </a:cubicBezTo>
                <a:cubicBezTo>
                  <a:pt x="174" y="96"/>
                  <a:pt x="176" y="94"/>
                  <a:pt x="176" y="92"/>
                </a:cubicBezTo>
                <a:cubicBezTo>
                  <a:pt x="176" y="90"/>
                  <a:pt x="174" y="88"/>
                  <a:pt x="172" y="88"/>
                </a:cubicBezTo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1C66D0-C51E-4C3C-AC74-5F170469A329}"/>
              </a:ext>
            </a:extLst>
          </p:cNvPr>
          <p:cNvSpPr/>
          <p:nvPr/>
        </p:nvSpPr>
        <p:spPr>
          <a:xfrm>
            <a:off x="15468600" y="2400300"/>
            <a:ext cx="190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features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1A566C-3B27-4AB2-B52D-A0CB05D3A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255295"/>
            <a:ext cx="7307311" cy="48999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1027B0-E30E-4D7D-8E88-ACAE4A5FCD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860" y="5158351"/>
            <a:ext cx="7425111" cy="5049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B0C3C77-2885-48B5-B593-8EC47E0C2C34}"/>
              </a:ext>
            </a:extLst>
          </p:cNvPr>
          <p:cNvSpPr txBox="1"/>
          <p:nvPr/>
        </p:nvSpPr>
        <p:spPr>
          <a:xfrm>
            <a:off x="4343399" y="1333500"/>
            <a:ext cx="6438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1,000 </a:t>
            </a:r>
            <a:r>
              <a:rPr lang="en-US" sz="4400" b="1" dirty="0" err="1"/>
              <a:t>sqft</a:t>
            </a:r>
            <a:r>
              <a:rPr lang="en-US" sz="4400" b="1" dirty="0"/>
              <a:t> to 1,100 </a:t>
            </a:r>
            <a:r>
              <a:rPr lang="en-US" sz="4400" b="1" dirty="0" err="1"/>
              <a:t>sqft</a:t>
            </a:r>
            <a:r>
              <a:rPr lang="en-US" sz="4400" b="1" dirty="0"/>
              <a:t>:</a:t>
            </a:r>
          </a:p>
          <a:p>
            <a:r>
              <a:rPr lang="en-US" sz="4400" b="1" dirty="0">
                <a:solidFill>
                  <a:srgbClr val="F26B6C"/>
                </a:solidFill>
              </a:rPr>
              <a:t>15% </a:t>
            </a:r>
            <a:r>
              <a:rPr lang="en-US" sz="4400" b="1" dirty="0"/>
              <a:t>price increase</a:t>
            </a:r>
            <a:endParaRPr lang="uk-U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58D31-3AEA-4FD3-8619-B8D76336BF55}"/>
              </a:ext>
            </a:extLst>
          </p:cNvPr>
          <p:cNvSpPr txBox="1"/>
          <p:nvPr/>
        </p:nvSpPr>
        <p:spPr>
          <a:xfrm>
            <a:off x="2971800" y="3216955"/>
            <a:ext cx="9753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However</a:t>
            </a:r>
            <a:r>
              <a:rPr lang="en-US" sz="4400" b="1" dirty="0"/>
              <a:t>…</a:t>
            </a:r>
          </a:p>
          <a:p>
            <a:pPr algn="ctr"/>
            <a:r>
              <a:rPr lang="en-US" sz="4400" b="1" dirty="0"/>
              <a:t>look at the </a:t>
            </a:r>
            <a:r>
              <a:rPr lang="en-US" sz="4400" b="1" dirty="0">
                <a:solidFill>
                  <a:schemeClr val="accent5"/>
                </a:solidFill>
              </a:rPr>
              <a:t>living</a:t>
            </a:r>
            <a:r>
              <a:rPr lang="en-US" sz="4400" b="1" dirty="0"/>
              <a:t> square footage!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>
        <p:push dir="r"/>
      </p:transition>
    </mc:Choice>
    <mc:Fallback xmlns="">
      <p:transition spd="slow" advTm="22639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9205</TotalTime>
  <Words>281</Words>
  <Application>Microsoft Office PowerPoint</Application>
  <PresentationFormat>Custom</PresentationFormat>
  <Paragraphs>83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Open Sans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project</vt:lpstr>
      <vt:lpstr>our target</vt:lpstr>
      <vt:lpstr>price predictors</vt:lpstr>
      <vt:lpstr>PowerPoint Presentation</vt:lpstr>
      <vt:lpstr>PowerPoint Presentation</vt:lpstr>
      <vt:lpstr>PowerPoint Presentation</vt:lpstr>
      <vt:lpstr>PowerPoint Presentation</vt:lpstr>
      <vt:lpstr>final recommendations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/>
  <cp:lastModifiedBy>Bartolomé Molina</cp:lastModifiedBy>
  <cp:revision>1093</cp:revision>
  <cp:lastPrinted>2019-06-22T02:40:42Z</cp:lastPrinted>
  <dcterms:created xsi:type="dcterms:W3CDTF">2015-01-20T11:47:48Z</dcterms:created>
  <dcterms:modified xsi:type="dcterms:W3CDTF">2019-09-13T19:51:52Z</dcterms:modified>
</cp:coreProperties>
</file>